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D640B6-9BCF-4272-AD8B-54912C75E0A7}">
  <a:tblStyle styleId="{9BD640B6-9BCF-4272-AD8B-54912C75E0A7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fill>
          <a:solidFill>
            <a:srgbClr val="E0CCCA"/>
          </a:solidFill>
        </a:fill>
      </a:tcStyle>
    </a:band1H>
    <a:band2H>
      <a:tcTxStyle/>
    </a:band2H>
    <a:band1V>
      <a:tcTxStyle/>
      <a:tcStyle>
        <a:fill>
          <a:solidFill>
            <a:srgbClr val="E0CC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1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alibri"/>
                <a:ea typeface="Calibri"/>
                <a:cs typeface="Calibri"/>
                <a:sym typeface="Calibri"/>
              </a:rPr>
              <a:t>“NATRF2022 coords ≈ ITRF coords rotated to the NA plate and then corrected for deformation”</a:t>
            </a:r>
            <a:endParaRPr/>
          </a:p>
        </p:txBody>
      </p:sp>
      <p:sp>
        <p:nvSpPr>
          <p:cNvPr id="99" name="Google Shape;9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CA" sz="1800">
                <a:latin typeface="Calibri"/>
                <a:ea typeface="Calibri"/>
                <a:cs typeface="Calibri"/>
                <a:sym typeface="Calibri"/>
              </a:rPr>
              <a:t>NATRF2022 coords ≈ ITRF coords rotated to the NA plate and then corrected for deformation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CA" sz="1800">
                <a:latin typeface="Calibri"/>
                <a:ea typeface="Calibri"/>
                <a:cs typeface="Calibri"/>
                <a:sym typeface="Calibri"/>
              </a:rPr>
              <a:t>EPPs are also used to minimize the residual motion of the Caribbean, Pacific and Marianas plates.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CA" sz="1200">
                <a:latin typeface="Calibri"/>
                <a:ea typeface="Calibri"/>
                <a:cs typeface="Calibri"/>
                <a:sym typeface="Calibri"/>
              </a:rPr>
              <a:t>Indicate what was found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.jpg"/><Relationship Id="rId5" Type="http://schemas.openxmlformats.org/officeDocument/2006/relationships/image" Target="../media/image1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/>
          <p:nvPr>
            <p:ph type="ctrTitle"/>
          </p:nvPr>
        </p:nvSpPr>
        <p:spPr>
          <a:xfrm>
            <a:off x="2589213" y="1624747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"/>
          <p:cNvSpPr txBox="1"/>
          <p:nvPr>
            <p:ph idx="1" type="subTitle"/>
          </p:nvPr>
        </p:nvSpPr>
        <p:spPr>
          <a:xfrm>
            <a:off x="2589213" y="3887526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 txBox="1"/>
          <p:nvPr>
            <p:ph type="title"/>
          </p:nvPr>
        </p:nvSpPr>
        <p:spPr>
          <a:xfrm>
            <a:off x="2592924" y="624110"/>
            <a:ext cx="8911687" cy="65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"/>
          <p:cNvSpPr txBox="1"/>
          <p:nvPr>
            <p:ph idx="1" type="body"/>
          </p:nvPr>
        </p:nvSpPr>
        <p:spPr>
          <a:xfrm>
            <a:off x="2589212" y="1380249"/>
            <a:ext cx="4313864" cy="4853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3" name="Google Shape;53;p3"/>
          <p:cNvSpPr txBox="1"/>
          <p:nvPr>
            <p:ph idx="2" type="body"/>
          </p:nvPr>
        </p:nvSpPr>
        <p:spPr>
          <a:xfrm>
            <a:off x="7190747" y="1380247"/>
            <a:ext cx="4313864" cy="4853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4" name="Google Shape;54;p3"/>
          <p:cNvSpPr txBox="1"/>
          <p:nvPr>
            <p:ph idx="10" type="dt"/>
          </p:nvPr>
        </p:nvSpPr>
        <p:spPr>
          <a:xfrm>
            <a:off x="10361612" y="6316871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"/>
          <p:cNvSpPr txBox="1"/>
          <p:nvPr>
            <p:ph idx="11" type="ftr"/>
          </p:nvPr>
        </p:nvSpPr>
        <p:spPr>
          <a:xfrm>
            <a:off x="2589212" y="6322242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2688" y="6485549"/>
            <a:ext cx="381221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339" y="647101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126" y="6476285"/>
            <a:ext cx="364865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4" name="Google Shape;64;p4"/>
          <p:cNvSpPr txBox="1"/>
          <p:nvPr>
            <p:ph idx="10" type="dt"/>
          </p:nvPr>
        </p:nvSpPr>
        <p:spPr>
          <a:xfrm>
            <a:off x="10361612" y="6316868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"/>
          <p:cNvSpPr txBox="1"/>
          <p:nvPr>
            <p:ph idx="11" type="ftr"/>
          </p:nvPr>
        </p:nvSpPr>
        <p:spPr>
          <a:xfrm>
            <a:off x="2589212" y="6322239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68" name="Google Shape;6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2294" y="1300526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88" y="6485549"/>
            <a:ext cx="381221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339" y="647101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126" y="6476285"/>
            <a:ext cx="364865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0" name="Google Shape;80;p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84" name="Google Shape;8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2688" y="6485549"/>
            <a:ext cx="381221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339" y="647101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126" y="6476285"/>
            <a:ext cx="364865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1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4" name="Google Shape;24;p1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"/>
          <p:cNvSpPr txBox="1"/>
          <p:nvPr>
            <p:ph type="title"/>
          </p:nvPr>
        </p:nvSpPr>
        <p:spPr>
          <a:xfrm>
            <a:off x="2592924" y="624110"/>
            <a:ext cx="8911687" cy="65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1"/>
          <p:cNvSpPr txBox="1"/>
          <p:nvPr>
            <p:ph idx="1" type="body"/>
          </p:nvPr>
        </p:nvSpPr>
        <p:spPr>
          <a:xfrm>
            <a:off x="2589212" y="1399026"/>
            <a:ext cx="8915400" cy="4620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2" name="Google Shape;42;p1"/>
          <p:cNvSpPr txBox="1"/>
          <p:nvPr/>
        </p:nvSpPr>
        <p:spPr>
          <a:xfrm>
            <a:off x="10201275" y="63500"/>
            <a:ext cx="196215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UNCLASSIFIED - NON CLASSIFIÉ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.jpg"/><Relationship Id="rId5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.jpg"/><Relationship Id="rId5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ebapp.csrs-scrs.nrcan-rncan.gc.ca/geod/tools-outils/trx.php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/>
          <p:nvPr>
            <p:ph type="ctrTitle"/>
          </p:nvPr>
        </p:nvSpPr>
        <p:spPr>
          <a:xfrm>
            <a:off x="2589213" y="1624747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</a:pPr>
            <a:r>
              <a:rPr b="1" lang="en-CA" sz="4000"/>
              <a:t>Minimizing Residual Velocities With Euler Pole Parameters</a:t>
            </a:r>
            <a:br>
              <a:rPr b="1" lang="en-CA" sz="4000"/>
            </a:br>
            <a:br>
              <a:rPr lang="en-CA" sz="4000"/>
            </a:br>
            <a:r>
              <a:rPr lang="en-CA" sz="2000"/>
              <a:t>Binational Geospatial Software Developers Summit - 2025</a:t>
            </a:r>
            <a:endParaRPr sz="2000"/>
          </a:p>
        </p:txBody>
      </p:sp>
      <p:sp>
        <p:nvSpPr>
          <p:cNvPr id="92" name="Google Shape;92;p7"/>
          <p:cNvSpPr txBox="1"/>
          <p:nvPr>
            <p:ph idx="1" type="subTitle"/>
          </p:nvPr>
        </p:nvSpPr>
        <p:spPr>
          <a:xfrm>
            <a:off x="2589213" y="3887526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81150" lvl="0" marL="158115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CA"/>
              <a:t>Presented by: Mohammad Ali Goudarzi (CGS)</a:t>
            </a:r>
            <a:br>
              <a:rPr lang="en-CA"/>
            </a:br>
            <a:r>
              <a:rPr lang="en-CA"/>
              <a:t>Rick Bennett (NGS)</a:t>
            </a:r>
            <a:endParaRPr/>
          </a:p>
          <a:p>
            <a:pPr indent="-1581150" lvl="0" marL="158115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CA"/>
              <a:t>April 23, 2025</a:t>
            </a:r>
            <a:endParaRPr/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3345" y="5972573"/>
            <a:ext cx="762442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6144" y="597257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9213" y="5972573"/>
            <a:ext cx="729730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 txBox="1"/>
          <p:nvPr/>
        </p:nvSpPr>
        <p:spPr>
          <a:xfrm>
            <a:off x="4119563" y="2598003"/>
            <a:ext cx="39528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4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/>
          </a:p>
        </p:txBody>
      </p:sp>
      <p:sp>
        <p:nvSpPr>
          <p:cNvPr id="180" name="Google Shape;180;p16"/>
          <p:cNvSpPr txBox="1"/>
          <p:nvPr/>
        </p:nvSpPr>
        <p:spPr>
          <a:xfrm>
            <a:off x="2717007" y="3429000"/>
            <a:ext cx="67579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58533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 Goudarzi (mohammadali.goudarzi@nrcan-rncan.gc.ca)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58533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Rick Bennett (rick.bennett@noaa.gov)</a:t>
            </a:r>
            <a:endParaRPr/>
          </a:p>
        </p:txBody>
      </p:sp>
      <p:grpSp>
        <p:nvGrpSpPr>
          <p:cNvPr id="181" name="Google Shape;181;p16"/>
          <p:cNvGrpSpPr/>
          <p:nvPr/>
        </p:nvGrpSpPr>
        <p:grpSpPr>
          <a:xfrm>
            <a:off x="3764114" y="4259997"/>
            <a:ext cx="4663772" cy="374539"/>
            <a:chOff x="2717007" y="4245458"/>
            <a:chExt cx="4663772" cy="374539"/>
          </a:xfrm>
        </p:grpSpPr>
        <p:pic>
          <p:nvPicPr>
            <p:cNvPr id="182" name="Google Shape;182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68569" y="4259997"/>
              <a:ext cx="381221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45220" y="42454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17007" y="4250733"/>
              <a:ext cx="364865" cy="3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type="title"/>
          </p:nvPr>
        </p:nvSpPr>
        <p:spPr>
          <a:xfrm>
            <a:off x="2592924" y="624110"/>
            <a:ext cx="8911687" cy="65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NATRF2022 and the role of EPPs</a:t>
            </a:r>
            <a:endParaRPr/>
          </a:p>
        </p:txBody>
      </p:sp>
      <p:sp>
        <p:nvSpPr>
          <p:cNvPr id="102" name="Google Shape;102;p8"/>
          <p:cNvSpPr txBox="1"/>
          <p:nvPr>
            <p:ph idx="1" type="body"/>
          </p:nvPr>
        </p:nvSpPr>
        <p:spPr>
          <a:xfrm>
            <a:off x="2589212" y="1380249"/>
            <a:ext cx="4313864" cy="4853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>
                <a:solidFill>
                  <a:schemeClr val="dk1"/>
                </a:solidFill>
              </a:rPr>
              <a:t>NATRF2022</a:t>
            </a:r>
            <a:r>
              <a:rPr lang="en-CA"/>
              <a:t> is a plate-fixed yet geocentric reference frame that moves with the stable part of the NA plate, therefore minimizes the change in coordinates.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EPPs, as a defining part of the NSRS and CSRS, will minimize the intraplate velocities.</a:t>
            </a:r>
            <a:endParaRPr/>
          </a:p>
        </p:txBody>
      </p:sp>
      <p:pic>
        <p:nvPicPr>
          <p:cNvPr descr="A map of the north america&#10;&#10;AI-generated content may be incorrect." id="103" name="Google Shape;103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1375" y="1650206"/>
            <a:ext cx="4313238" cy="4313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A map of the world&#10;&#10;AI-generated content may be incorrect." id="105" name="Google Shape;10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8098" y="1630465"/>
            <a:ext cx="4312800" cy="43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/>
          <p:nvPr>
            <p:ph type="title"/>
          </p:nvPr>
        </p:nvSpPr>
        <p:spPr>
          <a:xfrm>
            <a:off x="2592924" y="624110"/>
            <a:ext cx="8911687" cy="65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The role of EPPs in other plates</a:t>
            </a:r>
            <a:endParaRPr/>
          </a:p>
        </p:txBody>
      </p:sp>
      <p:sp>
        <p:nvSpPr>
          <p:cNvPr id="112" name="Google Shape;112;p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grpSp>
        <p:nvGrpSpPr>
          <p:cNvPr id="113" name="Google Shape;113;p9"/>
          <p:cNvGrpSpPr/>
          <p:nvPr/>
        </p:nvGrpSpPr>
        <p:grpSpPr>
          <a:xfrm>
            <a:off x="1205214" y="1510260"/>
            <a:ext cx="6019195" cy="3668041"/>
            <a:chOff x="833150" y="428626"/>
            <a:chExt cx="7276868" cy="4631032"/>
          </a:xfrm>
        </p:grpSpPr>
        <p:pic>
          <p:nvPicPr>
            <p:cNvPr id="114" name="Google Shape;114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3150" y="428626"/>
              <a:ext cx="7276868" cy="4631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9"/>
            <p:cNvSpPr txBox="1"/>
            <p:nvPr/>
          </p:nvSpPr>
          <p:spPr>
            <a:xfrm>
              <a:off x="5511172" y="590858"/>
              <a:ext cx="2438207" cy="539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EEEEEE"/>
                </a:buClr>
                <a:buSzPts val="2400"/>
                <a:buFont typeface="Century Gothic"/>
                <a:buNone/>
              </a:pPr>
              <a:r>
                <a:rPr b="1" lang="en-CA" sz="2400">
                  <a:solidFill>
                    <a:srgbClr val="EEEEE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CATRF2022 </a:t>
              </a:r>
              <a:endParaRPr b="1" sz="2400">
                <a:solidFill>
                  <a:srgbClr val="EEEEEE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6" name="Google Shape;116;p9"/>
            <p:cNvSpPr txBox="1"/>
            <p:nvPr/>
          </p:nvSpPr>
          <p:spPr>
            <a:xfrm>
              <a:off x="5452179" y="2375682"/>
              <a:ext cx="748238" cy="6605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entury Gothic"/>
                <a:buNone/>
              </a:pPr>
              <a:r>
                <a:rPr b="1" lang="en-CA" sz="22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</a:t>
              </a:r>
              <a:endParaRPr b="1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" name="Google Shape;117;p9"/>
            <p:cNvSpPr txBox="1"/>
            <p:nvPr/>
          </p:nvSpPr>
          <p:spPr>
            <a:xfrm>
              <a:off x="6325279" y="3979166"/>
              <a:ext cx="658084" cy="6605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entury Gothic"/>
                <a:buNone/>
              </a:pPr>
              <a:r>
                <a:rPr b="1" lang="en-CA" sz="22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</a:t>
              </a:r>
              <a:endParaRPr b="1" sz="2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9"/>
            <p:cNvSpPr txBox="1"/>
            <p:nvPr/>
          </p:nvSpPr>
          <p:spPr>
            <a:xfrm>
              <a:off x="2324397" y="570257"/>
              <a:ext cx="773377" cy="6605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entury Gothic"/>
                <a:buNone/>
              </a:pPr>
              <a:r>
                <a:rPr b="1" lang="en-CA" sz="22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NA</a:t>
              </a:r>
              <a:endParaRPr b="1" sz="2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9"/>
            <p:cNvSpPr txBox="1"/>
            <p:nvPr/>
          </p:nvSpPr>
          <p:spPr>
            <a:xfrm>
              <a:off x="1350958" y="4159763"/>
              <a:ext cx="894644" cy="699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entury Gothic"/>
                <a:buNone/>
              </a:pPr>
              <a:r>
                <a:rPr b="1" lang="en-CA" sz="2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</a:t>
              </a:r>
              <a:endParaRPr b="1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20" name="Google Shape;120;p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5194" y="1550116"/>
            <a:ext cx="3527836" cy="352783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/>
          <p:nvPr/>
        </p:nvSpPr>
        <p:spPr>
          <a:xfrm>
            <a:off x="9091123" y="2402334"/>
            <a:ext cx="1726035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b="1" lang="en-CA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PATRF2022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1633528" y="5445399"/>
            <a:ext cx="95595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(N/P/C/M)ATRF2022 coords = ITRF coords rotated to the NA/PA/CA/MA plate using EPPs </a:t>
            </a:r>
            <a:b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+ Corrections for intraframe deformations (only for CGS)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How they were calculated</a:t>
            </a:r>
            <a:endParaRPr/>
          </a:p>
        </p:txBody>
      </p:sp>
      <p:sp>
        <p:nvSpPr>
          <p:cNvPr id="129" name="Google Shape;129;p10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NAEPP2022 estimated: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CA"/>
              <a:t>based on the spherical model of Earth,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CA"/>
              <a:t>using the latest velocities: version 8 from CGS and MYCS3.0 from NGS (both referenced to the ITRF2020),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CA"/>
              <a:t>with stations meeting the following criteria: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located in the stable interior part of the NA plate,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far enough from plate boundaries, substantial seismicity, and intraplate deformation zones,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having stable monuments, preferably anchored to bedrock, and 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having a minimum of 2 years observation period.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Euler pole theorem: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0" name="Google Shape;130;p10"/>
          <p:cNvPicPr preferRelativeResize="0"/>
          <p:nvPr/>
        </p:nvPicPr>
        <p:blipFill rotWithShape="1">
          <a:blip r:embed="rId3">
            <a:alphaModFix/>
          </a:blip>
          <a:srcRect b="0" l="0" r="0" t="5689"/>
          <a:stretch/>
        </p:blipFill>
        <p:spPr>
          <a:xfrm>
            <a:off x="4416524" y="5031964"/>
            <a:ext cx="4157934" cy="97339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Other considerations</a:t>
            </a:r>
            <a:endParaRPr/>
          </a:p>
        </p:txBody>
      </p:sp>
      <p:sp>
        <p:nvSpPr>
          <p:cNvPr id="138" name="Google Shape;138;p11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Effect of the glacial isostatic adjustment (GIA).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Velocity transformation from Geodetic to spherical coordinates system.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Changes in ellipsoidal heights.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Accuracy of the propagated coordinates.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i="1" lang="en-CA"/>
              <a:t>r1</a:t>
            </a:r>
            <a:r>
              <a:rPr lang="en-CA"/>
              <a:t> value recommended by IUGG for GRS80 was used for Earth’s mean radius.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The EPC Software (DOI: 10.1007/s10291-013-0354-4) was used for numerical calculations and analysis.</a:t>
            </a:r>
            <a:endParaRPr/>
          </a:p>
        </p:txBody>
      </p:sp>
      <p:sp>
        <p:nvSpPr>
          <p:cNvPr id="139" name="Google Shape;139;p1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The EPP Values</a:t>
            </a:r>
            <a:endParaRPr/>
          </a:p>
        </p:txBody>
      </p:sp>
      <p:graphicFrame>
        <p:nvGraphicFramePr>
          <p:cNvPr id="145" name="Google Shape;145;p12"/>
          <p:cNvGraphicFramePr/>
          <p:nvPr/>
        </p:nvGraphicFramePr>
        <p:xfrm>
          <a:off x="2743199" y="13843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{9BD640B6-9BCF-4272-AD8B-54912C75E0A7}</a:tableStyleId>
              </a:tblPr>
              <a:tblGrid>
                <a:gridCol w="2475500"/>
                <a:gridCol w="1571475"/>
                <a:gridCol w="1571475"/>
                <a:gridCol w="1571475"/>
                <a:gridCol w="15714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 u="none" cap="none" strike="noStrike"/>
                        <a:t>Parameter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NATRF2022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PATRF2022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CATRF2022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MATRF2022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Latitude(°)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-3.8205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-62.511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30.803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>
                          <a:solidFill>
                            <a:srgbClr val="0070C0"/>
                          </a:solidFill>
                        </a:rPr>
                        <a:t>12.1432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Longitude(°)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-86.2977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111.0382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-91.273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>
                          <a:solidFill>
                            <a:srgbClr val="0070C0"/>
                          </a:solidFill>
                        </a:rPr>
                        <a:t>143.7228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Magnitude(mas/yr)</a:t>
                      </a:r>
                      <a:endParaRPr/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0.7075</a:t>
                      </a:r>
                      <a:endParaRPr/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2.467</a:t>
                      </a:r>
                      <a:endParaRPr sz="1800"/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CA" sz="18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1.202</a:t>
                      </a:r>
                      <a:endParaRPr sz="1800"/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/>
                        <a:t>10.264</a:t>
                      </a:r>
                      <a:endParaRPr/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None/>
                      </a:pPr>
                      <a:r>
                        <a:rPr b="1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ω</a:t>
                      </a:r>
                      <a:r>
                        <a:rPr b="1" baseline="-25000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1" lang="en-CA" sz="1800"/>
                        <a:t> (mas/yr)</a:t>
                      </a:r>
                      <a:endParaRPr sz="1800"/>
                    </a:p>
                  </a:txBody>
                  <a:tcPr marT="0" marB="0" marR="68575" marL="68575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800"/>
                        <a:t>0.046</a:t>
                      </a:r>
                      <a:endParaRPr/>
                    </a:p>
                  </a:txBody>
                  <a:tcPr marT="45725" marB="45725" marR="91450" marL="9145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-0.409</a:t>
                      </a:r>
                      <a:endParaRPr b="1" sz="1800"/>
                    </a:p>
                  </a:txBody>
                  <a:tcPr marT="45725" marB="45725" marR="91450" marL="9145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-0.056</a:t>
                      </a:r>
                      <a:endParaRPr b="1" sz="1800"/>
                    </a:p>
                  </a:txBody>
                  <a:tcPr marT="45725" marB="45725" marR="91450" marL="9145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-8.089</a:t>
                      </a:r>
                      <a:endParaRPr b="1" sz="1800"/>
                    </a:p>
                  </a:txBody>
                  <a:tcPr marT="45725" marB="45725" marR="91450" marL="9145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None/>
                      </a:pPr>
                      <a:r>
                        <a:rPr b="1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ω</a:t>
                      </a:r>
                      <a:r>
                        <a:rPr b="1" baseline="-25000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r>
                        <a:rPr b="1" lang="en-CA" sz="1800"/>
                        <a:t> (mas/yr)</a:t>
                      </a:r>
                      <a:endParaRPr sz="18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800"/>
                        <a:t>-0.704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1.063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-0.957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5.937</a:t>
                      </a:r>
                      <a:endParaRPr b="1"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None/>
                      </a:pPr>
                      <a:r>
                        <a:rPr b="1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ω</a:t>
                      </a:r>
                      <a:r>
                        <a:rPr b="1" baseline="-25000" lang="en-CA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r>
                        <a:rPr b="1" lang="en-CA" sz="1800"/>
                        <a:t> (mas/yr)</a:t>
                      </a:r>
                      <a:endParaRPr sz="18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800"/>
                        <a:t>-0.047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-2.188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0.589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CA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2.159</a:t>
                      </a:r>
                      <a:endParaRPr b="1"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46" name="Google Shape;146;p12"/>
          <p:cNvSpPr txBox="1"/>
          <p:nvPr/>
        </p:nvSpPr>
        <p:spPr>
          <a:xfrm>
            <a:off x="2743198" y="4101584"/>
            <a:ext cx="87614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 epoch(</a:t>
            </a:r>
            <a:r>
              <a:rPr i="1" lang="en-CA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baseline="-25000" i="1" lang="en-CA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r>
              <a:rPr lang="en-CA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): 2020.0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EPP values are adopted by convention (after extensive analyses). Therefore, no uncertainties are assigned to them.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1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From ITRF2020/IGS20 to NATRF2022</a:t>
            </a:r>
            <a:endParaRPr/>
          </a:p>
        </p:txBody>
      </p:sp>
      <p:sp>
        <p:nvSpPr>
          <p:cNvPr id="153" name="Google Shape;153;p13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614" r="0" t="-62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 </a:t>
            </a:r>
            <a:endParaRPr/>
          </a:p>
        </p:txBody>
      </p:sp>
      <p:sp>
        <p:nvSpPr>
          <p:cNvPr id="154" name="Google Shape;154;p13"/>
          <p:cNvSpPr txBox="1"/>
          <p:nvPr/>
        </p:nvSpPr>
        <p:spPr>
          <a:xfrm>
            <a:off x="2758195" y="2398160"/>
            <a:ext cx="7112135" cy="104599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55" name="Google Shape;155;p13"/>
          <p:cNvSpPr txBox="1"/>
          <p:nvPr/>
        </p:nvSpPr>
        <p:spPr>
          <a:xfrm>
            <a:off x="3974307" y="3936844"/>
            <a:ext cx="6312693" cy="88178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56" name="Google Shape;156;p13"/>
          <p:cNvSpPr txBox="1"/>
          <p:nvPr/>
        </p:nvSpPr>
        <p:spPr>
          <a:xfrm>
            <a:off x="4899422" y="4909546"/>
            <a:ext cx="2269331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57" name="Google Shape;157;p1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From ITRF2020/IGS20 to NATRF2022</a:t>
            </a:r>
            <a:endParaRPr/>
          </a:p>
        </p:txBody>
      </p:sp>
      <p:sp>
        <p:nvSpPr>
          <p:cNvPr id="163" name="Google Shape;163;p14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614" r="0" t="-62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 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2589212" y="2033783"/>
            <a:ext cx="8575565" cy="11129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65" name="Google Shape;165;p1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66" name="Google Shape;166;p14"/>
          <p:cNvSpPr txBox="1"/>
          <p:nvPr/>
        </p:nvSpPr>
        <p:spPr>
          <a:xfrm>
            <a:off x="2215824" y="4774745"/>
            <a:ext cx="9322340" cy="10275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>
            <p:ph type="title"/>
          </p:nvPr>
        </p:nvSpPr>
        <p:spPr>
          <a:xfrm>
            <a:off x="2592925" y="624110"/>
            <a:ext cx="8911687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n-CA"/>
              <a:t>From other RF to NATRF2022</a:t>
            </a:r>
            <a:endParaRPr/>
          </a:p>
        </p:txBody>
      </p:sp>
      <p:sp>
        <p:nvSpPr>
          <p:cNvPr id="172" name="Google Shape;172;p15"/>
          <p:cNvSpPr txBox="1"/>
          <p:nvPr>
            <p:ph idx="1" type="body"/>
          </p:nvPr>
        </p:nvSpPr>
        <p:spPr>
          <a:xfrm>
            <a:off x="2589212" y="1384917"/>
            <a:ext cx="8915400" cy="484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There are some tools already available to convert from many reference frames, specially NAD83, to NATRF2022: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CA"/>
              <a:t>In Canada: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TRX desktop version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TRX online version (</a:t>
            </a:r>
            <a:r>
              <a:rPr lang="en-CA" u="sng">
                <a:solidFill>
                  <a:schemeClr val="hlink"/>
                </a:solidFill>
                <a:hlinkClick r:id="rId3"/>
              </a:rPr>
              <a:t>https://webapp.csrs-scrs.nrcan-rncan.gc.ca/geod/tools-outils/trx.php</a:t>
            </a:r>
            <a:r>
              <a:rPr lang="en-CA"/>
              <a:t>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en-CA"/>
              <a:t>In the US: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400"/>
              <a:buChar char="🠶"/>
            </a:pPr>
            <a:r>
              <a:rPr lang="en-CA"/>
              <a:t>NCAT (NGS Coordinate Conversion and Transformation Tool)</a:t>
            </a:r>
            <a:br>
              <a:rPr lang="en-CA"/>
            </a:br>
            <a:r>
              <a:rPr lang="en-CA"/>
              <a:t>(https://www.ngs.noaa.gov/NCAT/)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CA"/>
              <a:t>A dedicated session on this topic has been scheduled for tomorrow.</a:t>
            </a:r>
            <a:endParaRPr/>
          </a:p>
        </p:txBody>
      </p:sp>
      <p:pic>
        <p:nvPicPr>
          <p:cNvPr id="173" name="Google Shape;1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1438" y="1825939"/>
            <a:ext cx="1428949" cy="137179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